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5"/>
  </p:notesMasterIdLst>
  <p:sldIdLst>
    <p:sldId id="266" r:id="rId5"/>
    <p:sldId id="257" r:id="rId6"/>
    <p:sldId id="267" r:id="rId7"/>
    <p:sldId id="273" r:id="rId8"/>
    <p:sldId id="278" r:id="rId9"/>
    <p:sldId id="271" r:id="rId10"/>
    <p:sldId id="272" r:id="rId11"/>
    <p:sldId id="270" r:id="rId12"/>
    <p:sldId id="274" r:id="rId13"/>
    <p:sldId id="277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22" autoAdjust="0"/>
    <p:restoredTop sz="94660"/>
  </p:normalViewPr>
  <p:slideViewPr>
    <p:cSldViewPr snapToGrid="0">
      <p:cViewPr varScale="1">
        <p:scale>
          <a:sx n="92" d="100"/>
          <a:sy n="92" d="100"/>
        </p:scale>
        <p:origin x="64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ninu\OneDrive\Desktop\Canard%20wing\ninushiv2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ninu\OneDrive\Desktop\Canard%20wing\ninushiv2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Angle of attack Vs cl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smoothMarker"/>
        <c:varyColors val="0"/>
        <c:ser>
          <c:idx val="0"/>
          <c:order val="0"/>
          <c:tx>
            <c:v>Experimental</c:v>
          </c:tx>
          <c:spPr>
            <a:ln w="19050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6"/>
              </a:solidFill>
              <a:ln w="9525">
                <a:solidFill>
                  <a:schemeClr val="accent6"/>
                </a:solidFill>
              </a:ln>
              <a:effectLst/>
            </c:spPr>
          </c:marker>
          <c:xVal>
            <c:numRef>
              <c:f>Sheet3!$L$25:$L$28</c:f>
              <c:numCache>
                <c:formatCode>General</c:formatCode>
                <c:ptCount val="4"/>
                <c:pt idx="0">
                  <c:v>0</c:v>
                </c:pt>
                <c:pt idx="1">
                  <c:v>23</c:v>
                </c:pt>
                <c:pt idx="2">
                  <c:v>35</c:v>
                </c:pt>
                <c:pt idx="3">
                  <c:v>45</c:v>
                </c:pt>
              </c:numCache>
            </c:numRef>
          </c:xVal>
          <c:yVal>
            <c:numRef>
              <c:f>Sheet3!$M$25:$M$28</c:f>
              <c:numCache>
                <c:formatCode>General</c:formatCode>
                <c:ptCount val="4"/>
                <c:pt idx="0">
                  <c:v>0</c:v>
                </c:pt>
                <c:pt idx="1">
                  <c:v>0.95240439411864097</c:v>
                </c:pt>
                <c:pt idx="2">
                  <c:v>1.12842789541031</c:v>
                </c:pt>
                <c:pt idx="3">
                  <c:v>0.59487324657765694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F2DE-42C0-81D6-5C82D8C418D2}"/>
            </c:ext>
          </c:extLst>
        </c:ser>
        <c:ser>
          <c:idx val="1"/>
          <c:order val="1"/>
          <c:tx>
            <c:v>Validated</c:v>
          </c:tx>
          <c:spPr>
            <a:ln w="19050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xVal>
            <c:numRef>
              <c:f>Sheet3!$L$25:$L$28</c:f>
              <c:numCache>
                <c:formatCode>General</c:formatCode>
                <c:ptCount val="4"/>
                <c:pt idx="0">
                  <c:v>0</c:v>
                </c:pt>
                <c:pt idx="1">
                  <c:v>23</c:v>
                </c:pt>
                <c:pt idx="2">
                  <c:v>35</c:v>
                </c:pt>
                <c:pt idx="3">
                  <c:v>45</c:v>
                </c:pt>
              </c:numCache>
            </c:numRef>
          </c:xVal>
          <c:yVal>
            <c:numRef>
              <c:f>Sheet3!$N$25:$N$28</c:f>
              <c:numCache>
                <c:formatCode>General</c:formatCode>
                <c:ptCount val="4"/>
                <c:pt idx="0">
                  <c:v>3.9138602E-4</c:v>
                </c:pt>
                <c:pt idx="1">
                  <c:v>0.99342277999999995</c:v>
                </c:pt>
                <c:pt idx="2">
                  <c:v>1.2863024000000001</c:v>
                </c:pt>
                <c:pt idx="3">
                  <c:v>1.1209207000000001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F2DE-42C0-81D6-5C82D8C418D2}"/>
            </c:ext>
          </c:extLst>
        </c:ser>
        <c:ser>
          <c:idx val="2"/>
          <c:order val="2"/>
          <c:tx>
            <c:v>Validation</c:v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Sheet3!$L$25:$L$28</c:f>
              <c:numCache>
                <c:formatCode>General</c:formatCode>
                <c:ptCount val="4"/>
                <c:pt idx="0">
                  <c:v>0</c:v>
                </c:pt>
                <c:pt idx="1">
                  <c:v>23</c:v>
                </c:pt>
                <c:pt idx="2">
                  <c:v>35</c:v>
                </c:pt>
                <c:pt idx="3">
                  <c:v>45</c:v>
                </c:pt>
              </c:numCache>
            </c:numRef>
          </c:xVal>
          <c:yVal>
            <c:numRef>
              <c:f>Sheet3!$O$25:$O$28</c:f>
              <c:numCache>
                <c:formatCode>General</c:formatCode>
                <c:ptCount val="4"/>
                <c:pt idx="0" formatCode="0.00E+00">
                  <c:v>3.4999999999999999E-6</c:v>
                </c:pt>
                <c:pt idx="1">
                  <c:v>0.87169605999999999</c:v>
                </c:pt>
                <c:pt idx="2">
                  <c:v>1.0839137000000001</c:v>
                </c:pt>
                <c:pt idx="3">
                  <c:v>0.95363231000000004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F2DE-42C0-81D6-5C82D8C418D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058829024"/>
        <c:axId val="1058812800"/>
      </c:scatterChart>
      <c:valAx>
        <c:axId val="105882902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000" b="0" i="0" u="none" strike="noStrike" baseline="0" dirty="0" smtClean="0">
                    <a:effectLst/>
                  </a:rPr>
                  <a:t>Angle of attack </a:t>
                </a:r>
                <a:endParaRPr lang="en-US" dirty="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58812800"/>
        <c:crosses val="autoZero"/>
        <c:crossBetween val="midCat"/>
      </c:valAx>
      <c:valAx>
        <c:axId val="10588128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 smtClean="0"/>
                  <a:t>cl</a:t>
                </a:r>
                <a:endParaRPr lang="en-US" dirty="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58829024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Angle of attack Vs cd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2298386973472976"/>
          <c:y val="0.11909950934532405"/>
          <c:w val="0.6413132533190633"/>
          <c:h val="0.73778263499890329"/>
        </c:manualLayout>
      </c:layout>
      <c:scatterChart>
        <c:scatterStyle val="smoothMarker"/>
        <c:varyColors val="0"/>
        <c:ser>
          <c:idx val="0"/>
          <c:order val="0"/>
          <c:tx>
            <c:v>Experimental</c:v>
          </c:tx>
          <c:spPr>
            <a:ln w="19050" cap="rnd">
              <a:solidFill>
                <a:schemeClr val="accent6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6"/>
              </a:solidFill>
              <a:ln w="9525">
                <a:solidFill>
                  <a:schemeClr val="accent6"/>
                </a:solidFill>
              </a:ln>
              <a:effectLst/>
            </c:spPr>
          </c:marker>
          <c:xVal>
            <c:numRef>
              <c:f>Sheet3!$L$31:$L$34</c:f>
              <c:numCache>
                <c:formatCode>General</c:formatCode>
                <c:ptCount val="4"/>
                <c:pt idx="0">
                  <c:v>0</c:v>
                </c:pt>
                <c:pt idx="1">
                  <c:v>23</c:v>
                </c:pt>
                <c:pt idx="2">
                  <c:v>35</c:v>
                </c:pt>
                <c:pt idx="3">
                  <c:v>45</c:v>
                </c:pt>
              </c:numCache>
            </c:numRef>
          </c:xVal>
          <c:yVal>
            <c:numRef>
              <c:f>Sheet3!$M$31:$M$34</c:f>
              <c:numCache>
                <c:formatCode>General</c:formatCode>
                <c:ptCount val="4"/>
                <c:pt idx="0">
                  <c:v>1.63934426229508E-2</c:v>
                </c:pt>
                <c:pt idx="1">
                  <c:v>0.43695045856960502</c:v>
                </c:pt>
                <c:pt idx="2">
                  <c:v>0.76655737704918003</c:v>
                </c:pt>
                <c:pt idx="3">
                  <c:v>0.62491803278688496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50CC-4675-8F47-70DC6D5EE5A4}"/>
            </c:ext>
          </c:extLst>
        </c:ser>
        <c:ser>
          <c:idx val="1"/>
          <c:order val="1"/>
          <c:tx>
            <c:v>Validated</c:v>
          </c:tx>
          <c:spPr>
            <a:ln w="19050" cap="rnd">
              <a:solidFill>
                <a:schemeClr val="accent5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xVal>
            <c:numRef>
              <c:f>Sheet3!$L$31:$L$34</c:f>
              <c:numCache>
                <c:formatCode>General</c:formatCode>
                <c:ptCount val="4"/>
                <c:pt idx="0">
                  <c:v>0</c:v>
                </c:pt>
                <c:pt idx="1">
                  <c:v>23</c:v>
                </c:pt>
                <c:pt idx="2">
                  <c:v>35</c:v>
                </c:pt>
                <c:pt idx="3">
                  <c:v>45</c:v>
                </c:pt>
              </c:numCache>
            </c:numRef>
          </c:xVal>
          <c:yVal>
            <c:numRef>
              <c:f>Sheet3!$N$31:$N$34</c:f>
              <c:numCache>
                <c:formatCode>General</c:formatCode>
                <c:ptCount val="4"/>
                <c:pt idx="0">
                  <c:v>1.5124142E-2</c:v>
                </c:pt>
                <c:pt idx="1">
                  <c:v>0.44253067000000001</c:v>
                </c:pt>
                <c:pt idx="2">
                  <c:v>0.85702003000000004</c:v>
                </c:pt>
                <c:pt idx="3">
                  <c:v>1.0863598999999999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50CC-4675-8F47-70DC6D5EE5A4}"/>
            </c:ext>
          </c:extLst>
        </c:ser>
        <c:ser>
          <c:idx val="2"/>
          <c:order val="2"/>
          <c:tx>
            <c:v>Validation</c:v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Sheet3!$L$31:$L$34</c:f>
              <c:numCache>
                <c:formatCode>General</c:formatCode>
                <c:ptCount val="4"/>
                <c:pt idx="0">
                  <c:v>0</c:v>
                </c:pt>
                <c:pt idx="1">
                  <c:v>23</c:v>
                </c:pt>
                <c:pt idx="2">
                  <c:v>35</c:v>
                </c:pt>
                <c:pt idx="3">
                  <c:v>45</c:v>
                </c:pt>
              </c:numCache>
            </c:numRef>
          </c:xVal>
          <c:yVal>
            <c:numRef>
              <c:f>Sheet3!$O$31:$O$34</c:f>
              <c:numCache>
                <c:formatCode>General</c:formatCode>
                <c:ptCount val="4"/>
                <c:pt idx="0">
                  <c:v>7.0000000000000001E-3</c:v>
                </c:pt>
                <c:pt idx="1">
                  <c:v>0.36959597</c:v>
                </c:pt>
                <c:pt idx="2">
                  <c:v>0.74878367999999995</c:v>
                </c:pt>
                <c:pt idx="3">
                  <c:v>0.95048982999999998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50CC-4675-8F47-70DC6D5EE5A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87053264"/>
        <c:axId val="1187053680"/>
      </c:scatterChart>
      <c:valAx>
        <c:axId val="118705326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 smtClean="0"/>
                  <a:t>Angle of attack</a:t>
                </a:r>
                <a:endParaRPr lang="en-US" dirty="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87053680"/>
        <c:crosses val="autoZero"/>
        <c:crossBetween val="midCat"/>
      </c:valAx>
      <c:valAx>
        <c:axId val="11870536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 smtClean="0"/>
                  <a:t>cd</a:t>
                </a:r>
                <a:endParaRPr lang="en-US" dirty="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87053264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8/18/2023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B472FCB-3290-412C-BA70-38171F36C81E}" type="datetime1">
              <a:rPr lang="en-US" smtClean="0"/>
              <a:t>8/18/2023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3E9CFB-BD9E-4A7E-9D67-FD5B0FD2B8A3}" type="datetime1">
              <a:rPr lang="en-US" smtClean="0"/>
              <a:t>8/18/2023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2AB9A-162F-4E6C-BA72-B361FD7B798A}" type="datetime1">
              <a:rPr lang="en-US" smtClean="0"/>
              <a:t>8/18/2023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EC57F-70E5-4D96-BC9D-4365931684E1}" type="datetime1">
              <a:rPr lang="en-US" smtClean="0"/>
              <a:t>8/18/2023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E7E5740-8772-417D-AAA3-3BCE7D10C099}" type="datetime1">
              <a:rPr lang="en-US" smtClean="0"/>
              <a:t>8/18/2023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CD986-D05A-4A60-A5F7-45FB563738A5}" type="datetime1">
              <a:rPr lang="en-US" smtClean="0"/>
              <a:t>8/18/2023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C7D57-112F-4E6B-8FD4-0ED454E92F42}" type="datetime1">
              <a:rPr lang="en-US" smtClean="0"/>
              <a:t>8/18/2023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CCE45-22C4-4BF8-8CF0-24E620A77215}" type="datetime1">
              <a:rPr lang="en-US" smtClean="0"/>
              <a:t>8/18/2023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93C1E-6B80-4CFB-94B0-79D21771A258}" type="datetime1">
              <a:rPr lang="en-US" smtClean="0"/>
              <a:t>8/18/2023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407D392-A227-4E32-A83F-2D9B6718C9E8}" type="datetime1">
              <a:rPr lang="en-US" smtClean="0"/>
              <a:t>8/18/2023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3187183-7452-47DA-9C74-9C00811E7E37}" type="datetime1">
              <a:rPr lang="en-US" smtClean="0"/>
              <a:t>8/18/2023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77BC634E-9B59-4FC0-838E-EA45DCEED6E5}" type="datetime1">
              <a:rPr lang="en-US" smtClean="0"/>
              <a:t>8/18/2023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086237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>
                <a:solidFill>
                  <a:srgbClr val="FFFFFF"/>
                </a:solidFill>
              </a:rPr>
              <a:t>COMPUTATIONAL FLOW OVER DELTA WING</a:t>
            </a:r>
            <a:endParaRPr lang="en-US" sz="36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>
            <a:noAutofit/>
          </a:bodyPr>
          <a:lstStyle/>
          <a:p>
            <a:pPr algn="l">
              <a:spcAft>
                <a:spcPts val="600"/>
              </a:spcAft>
            </a:pPr>
            <a:r>
              <a:rPr lang="en-US" sz="1400" dirty="0" smtClean="0">
                <a:solidFill>
                  <a:srgbClr val="FFFFFF"/>
                </a:solidFill>
              </a:rPr>
              <a:t>Ninu Limboo</a:t>
            </a:r>
          </a:p>
          <a:p>
            <a:pPr algn="l">
              <a:spcAft>
                <a:spcPts val="600"/>
              </a:spcAft>
            </a:pPr>
            <a:r>
              <a:rPr lang="en-US" sz="1400" dirty="0" smtClean="0">
                <a:solidFill>
                  <a:srgbClr val="FFFFFF"/>
                </a:solidFill>
              </a:rPr>
              <a:t>22m0015</a:t>
            </a:r>
            <a:endParaRPr lang="en-US" sz="1400" dirty="0">
              <a:solidFill>
                <a:srgbClr val="FFFFFF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1545" y="429491"/>
            <a:ext cx="9601200" cy="727364"/>
          </a:xfrm>
        </p:spPr>
        <p:txBody>
          <a:bodyPr>
            <a:normAutofit/>
          </a:bodyPr>
          <a:lstStyle/>
          <a:p>
            <a:pPr algn="ctr"/>
            <a:r>
              <a:rPr lang="en-US" sz="3600" b="1" i="1" dirty="0" smtClean="0"/>
              <a:t>Modified turbulent viscosity </a:t>
            </a:r>
            <a:endParaRPr lang="en-US" sz="3600" b="1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10</a:t>
            </a:fld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1" t="16197" r="17419" b="14260"/>
          <a:stretch/>
        </p:blipFill>
        <p:spPr>
          <a:xfrm>
            <a:off x="460877" y="1870363"/>
            <a:ext cx="3642334" cy="338578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945" b="20147"/>
          <a:stretch/>
        </p:blipFill>
        <p:spPr>
          <a:xfrm>
            <a:off x="4247285" y="1870362"/>
            <a:ext cx="3864551" cy="338578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068"/>
          <a:stretch/>
        </p:blipFill>
        <p:spPr>
          <a:xfrm>
            <a:off x="8352893" y="1870362"/>
            <a:ext cx="3835977" cy="338578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842655" y="5701145"/>
            <a:ext cx="983673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X=0.03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179560" y="5701145"/>
            <a:ext cx="90054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X=0.08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0203118" y="5554708"/>
            <a:ext cx="962891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X= 0.12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770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7828" y="242454"/>
            <a:ext cx="9601200" cy="907473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At </a:t>
            </a:r>
            <a:r>
              <a:rPr lang="en-US" dirty="0" smtClean="0"/>
              <a:t>25 </a:t>
            </a:r>
            <a:r>
              <a:rPr lang="en-US" dirty="0"/>
              <a:t>degree angle of attack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2</a:t>
            </a:fld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800" y="889720"/>
            <a:ext cx="4419600" cy="3305175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938212"/>
            <a:ext cx="4419600" cy="33051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4950" y="3404318"/>
            <a:ext cx="4419600" cy="3305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417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284018"/>
            <a:ext cx="9601200" cy="789709"/>
          </a:xfrm>
        </p:spPr>
        <p:txBody>
          <a:bodyPr/>
          <a:lstStyle/>
          <a:p>
            <a:pPr algn="ctr"/>
            <a:r>
              <a:rPr lang="en-US" dirty="0" smtClean="0"/>
              <a:t>At 35 degree angle of attack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9245" y="1512891"/>
            <a:ext cx="5091545" cy="3807685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437" y="1512891"/>
            <a:ext cx="5091545" cy="3807686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7427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6909" y="2854036"/>
            <a:ext cx="9601200" cy="1485900"/>
          </a:xfrm>
        </p:spPr>
        <p:txBody>
          <a:bodyPr/>
          <a:lstStyle/>
          <a:p>
            <a:pPr algn="ctr"/>
            <a:r>
              <a:rPr lang="en-US" dirty="0" smtClean="0"/>
              <a:t>DAY 2 : 19/7/23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0473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242455"/>
            <a:ext cx="9601200" cy="623455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 smtClean="0"/>
              <a:t>Dimensions of delta wing geometry</a:t>
            </a:r>
            <a:endParaRPr lang="en-US" b="1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25352231"/>
              </p:ext>
            </p:extLst>
          </p:nvPr>
        </p:nvGraphicFramePr>
        <p:xfrm>
          <a:off x="1371600" y="1330036"/>
          <a:ext cx="9601200" cy="35467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00400">
                  <a:extLst>
                    <a:ext uri="{9D8B030D-6E8A-4147-A177-3AD203B41FA5}">
                      <a16:colId xmlns:a16="http://schemas.microsoft.com/office/drawing/2014/main" val="1120267382"/>
                    </a:ext>
                  </a:extLst>
                </a:gridCol>
                <a:gridCol w="3200400">
                  <a:extLst>
                    <a:ext uri="{9D8B030D-6E8A-4147-A177-3AD203B41FA5}">
                      <a16:colId xmlns:a16="http://schemas.microsoft.com/office/drawing/2014/main" val="2036727852"/>
                    </a:ext>
                  </a:extLst>
                </a:gridCol>
                <a:gridCol w="3200400">
                  <a:extLst>
                    <a:ext uri="{9D8B030D-6E8A-4147-A177-3AD203B41FA5}">
                      <a16:colId xmlns:a16="http://schemas.microsoft.com/office/drawing/2014/main" val="1087609928"/>
                    </a:ext>
                  </a:extLst>
                </a:gridCol>
              </a:tblGrid>
              <a:tr h="591127"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Aspect Ratio(b/c)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0.932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27837082"/>
                  </a:ext>
                </a:extLst>
              </a:tr>
              <a:tr h="591127"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b(wing span)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186.4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601632129"/>
                  </a:ext>
                </a:extLst>
              </a:tr>
              <a:tr h="591127">
                <a:tc>
                  <a:txBody>
                    <a:bodyPr/>
                    <a:lstStyle/>
                    <a:p>
                      <a:pPr algn="ctr" fontAlgn="b"/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c(root chord)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200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891555435"/>
                  </a:ext>
                </a:extLst>
              </a:tr>
              <a:tr h="59112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Wing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Sweep angle 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65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678053772"/>
                  </a:ext>
                </a:extLst>
              </a:tr>
              <a:tr h="591127">
                <a:tc>
                  <a:txBody>
                    <a:bodyPr/>
                    <a:lstStyle/>
                    <a:p>
                      <a:pPr algn="ctr" fontAlgn="b"/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Thickness ratio(t/c)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0.034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738196784"/>
                  </a:ext>
                </a:extLst>
              </a:tr>
              <a:tr h="591127"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Sw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37280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265229398"/>
                  </a:ext>
                </a:extLst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8917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6182" y="215846"/>
            <a:ext cx="9601200" cy="733190"/>
          </a:xfrm>
        </p:spPr>
        <p:txBody>
          <a:bodyPr>
            <a:normAutofit/>
          </a:bodyPr>
          <a:lstStyle/>
          <a:p>
            <a:pPr algn="ctr"/>
            <a:r>
              <a:rPr lang="en-US" sz="3600" i="1" dirty="0" smtClean="0"/>
              <a:t>Pressure over the top surface of delta wing</a:t>
            </a:r>
            <a:endParaRPr lang="en-US" sz="3600" i="1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9156" y="1159883"/>
            <a:ext cx="3847668" cy="3305175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6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9561" y="1159883"/>
            <a:ext cx="3952439" cy="330517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850115" y="4675905"/>
            <a:ext cx="942109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23 deg 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821507" y="4675905"/>
            <a:ext cx="955964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35 deg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9806754" y="4675905"/>
            <a:ext cx="928255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45 deg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032164" y="5334000"/>
            <a:ext cx="102592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*  Vortex core is the region of lowest pressure and as angle of attack increases velocity increases and pressure decreases in the core of the primary leading edge vortex. 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09" y="1159883"/>
            <a:ext cx="4142510" cy="3305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6243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65909"/>
          </a:xfrm>
        </p:spPr>
        <p:txBody>
          <a:bodyPr/>
          <a:lstStyle/>
          <a:p>
            <a:pPr algn="ctr"/>
            <a:r>
              <a:rPr lang="en-US" b="1" i="1" dirty="0"/>
              <a:t>Cd, Cl Vs Angle of attack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7</a:t>
            </a:fld>
            <a:endParaRPr lang="en-US" dirty="0"/>
          </a:p>
        </p:txBody>
      </p:sp>
      <p:graphicFrame>
        <p:nvGraphicFramePr>
          <p:cNvPr id="12" name="Content Placeholder 11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01295163"/>
              </p:ext>
            </p:extLst>
          </p:nvPr>
        </p:nvGraphicFramePr>
        <p:xfrm>
          <a:off x="789710" y="2092036"/>
          <a:ext cx="5030066" cy="37753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4" name="Content Placeholder 13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533049010"/>
              </p:ext>
            </p:extLst>
          </p:nvPr>
        </p:nvGraphicFramePr>
        <p:xfrm>
          <a:off x="6524625" y="2092036"/>
          <a:ext cx="4905375" cy="37753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578746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599" y="124854"/>
            <a:ext cx="9601200" cy="789709"/>
          </a:xfrm>
        </p:spPr>
        <p:txBody>
          <a:bodyPr>
            <a:normAutofit/>
          </a:bodyPr>
          <a:lstStyle/>
          <a:p>
            <a:pPr algn="ctr"/>
            <a:r>
              <a:rPr lang="en-US" sz="3600" i="1" dirty="0" smtClean="0"/>
              <a:t>Axial velocity at 23, 35, 45 degrees</a:t>
            </a:r>
            <a:endParaRPr lang="en-US" sz="3600" i="1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8</a:t>
            </a:fld>
            <a:endParaRPr lang="en-US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091" t="19923" r="-1" b="5672"/>
          <a:stretch/>
        </p:blipFill>
        <p:spPr>
          <a:xfrm>
            <a:off x="0" y="914563"/>
            <a:ext cx="3883387" cy="3227945"/>
          </a:xfr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96" b="18260"/>
          <a:stretch/>
        </p:blipFill>
        <p:spPr>
          <a:xfrm>
            <a:off x="4063348" y="914563"/>
            <a:ext cx="4259266" cy="322794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298"/>
          <a:stretch/>
        </p:blipFill>
        <p:spPr>
          <a:xfrm>
            <a:off x="8523356" y="914562"/>
            <a:ext cx="3730989" cy="322794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371599" y="4363511"/>
            <a:ext cx="876608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23 deg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851281" y="4365697"/>
            <a:ext cx="935182" cy="36714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35 deg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0154821" y="4363511"/>
            <a:ext cx="914207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45 deg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083809" y="5324614"/>
            <a:ext cx="8388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* When the breakdown happens, axial velocity decreases suddenly.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3506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9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4631" t="27755" r="10599" b="30145"/>
          <a:stretch/>
        </p:blipFill>
        <p:spPr>
          <a:xfrm>
            <a:off x="1565127" y="593838"/>
            <a:ext cx="9392310" cy="310965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26360" t="33156" r="31206" b="24911"/>
          <a:stretch/>
        </p:blipFill>
        <p:spPr>
          <a:xfrm>
            <a:off x="4057562" y="3829801"/>
            <a:ext cx="4407439" cy="2903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331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FD9A38F-9A2C-42E5-9013-4C4B1FFCB4F6}">
  <ds:schemaRefs>
    <ds:schemaRef ds:uri="http://schemas.microsoft.com/office/2006/documentManagement/types"/>
    <ds:schemaRef ds:uri="http://schemas.microsoft.com/office/2006/metadata/properties"/>
    <ds:schemaRef ds:uri="http://www.w3.org/XML/1998/namespace"/>
    <ds:schemaRef ds:uri="16c05727-aa75-4e4a-9b5f-8a80a1165891"/>
    <ds:schemaRef ds:uri="http://schemas.openxmlformats.org/package/2006/metadata/core-properties"/>
    <ds:schemaRef ds:uri="http://purl.org/dc/elements/1.1/"/>
    <ds:schemaRef ds:uri="http://purl.org/dc/dcmitype/"/>
    <ds:schemaRef ds:uri="http://schemas.microsoft.com/office/infopath/2007/PartnerControls"/>
    <ds:schemaRef ds:uri="71af3243-3dd4-4a8d-8c0d-dd76da1f02a5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0</TotalTime>
  <Words>164</Words>
  <Application>Microsoft Office PowerPoint</Application>
  <PresentationFormat>Widescreen</PresentationFormat>
  <Paragraphs>51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Franklin Gothic Book</vt:lpstr>
      <vt:lpstr>Crop</vt:lpstr>
      <vt:lpstr>COMPUTATIONAL FLOW OVER DELTA WING</vt:lpstr>
      <vt:lpstr>At 25 degree angle of attack</vt:lpstr>
      <vt:lpstr>At 35 degree angle of attack</vt:lpstr>
      <vt:lpstr>DAY 2 : 19/7/23</vt:lpstr>
      <vt:lpstr>Dimensions of delta wing geometry</vt:lpstr>
      <vt:lpstr>Pressure over the top surface of delta wing</vt:lpstr>
      <vt:lpstr>Cd, Cl Vs Angle of attack</vt:lpstr>
      <vt:lpstr>Axial velocity at 23, 35, 45 degrees</vt:lpstr>
      <vt:lpstr>PowerPoint Presentation</vt:lpstr>
      <vt:lpstr>Modified turbulent viscosity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2023-07-13T13:48:52Z</dcterms:created>
  <dcterms:modified xsi:type="dcterms:W3CDTF">2023-08-18T06:55:21Z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